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727"/>
    <a:srgbClr val="0E0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75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0727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2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sv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5" Type="http://schemas.openxmlformats.org/officeDocument/2006/relationships/image" Target="../media/image36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8640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Hemorrhage Control in the Field Tourniquet &amp; Direct Pressure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0715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Pre-Hospital Management of Traumatic Brain Injury (TBI)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896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Members: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07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Areefa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498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Syed Salam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679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to: Mam Fatima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9854"/>
            <a:ext cx="645854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Tourniquet (Definition)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7242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83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 used to stop blood flow to an extremity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423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circumferentially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life-threatening bleeding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267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Strongly recommended in modern trauma care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70786"/>
            <a:ext cx="7706797" cy="679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Indications for Tourniquet Use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5329" y="166520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278" y="1735157"/>
            <a:ext cx="326350" cy="3263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8746" y="1736408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Severe Hemorrhage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98746" y="2200751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uncontrolled bleeding from an extremity.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5329" y="2946797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78" y="3016746"/>
            <a:ext cx="326350" cy="3263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98746" y="3017996"/>
            <a:ext cx="287119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Traumatic Amputation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398746" y="3482340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managing severe limb loss.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25329" y="4228386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278" y="4298335"/>
            <a:ext cx="326350" cy="3263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98746" y="4299585"/>
            <a:ext cx="287714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Direct Pressure Failure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398746" y="4763929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direct pressure isn't enough to stop bleeding.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25329" y="5509974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78" y="5579924"/>
            <a:ext cx="326350" cy="3263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98746" y="5581174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Casualties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398746" y="6045518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situations with many injured individuals.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25329" y="6791563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278" y="6861512"/>
            <a:ext cx="326350" cy="32635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398746" y="6862763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Rapid Evacuation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1398746" y="7327106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quick transport is necessary.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5217795" cy="603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Tourniquet Application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52" y="1591628"/>
            <a:ext cx="6447234" cy="6447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134" y="1591628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34" y="1881188"/>
            <a:ext cx="6447234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7134" y="2018824"/>
            <a:ext cx="24136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Placement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547134" y="2504242"/>
            <a:ext cx="644723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 5–7 cm above the wound, avoiding joints.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547134" y="3120271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34" y="3373160"/>
            <a:ext cx="6447234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7134" y="3547467"/>
            <a:ext cx="24136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Tighten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547134" y="4032885"/>
            <a:ext cx="644723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Tighten until bleeding stops completely.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547134" y="4648914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34" y="4865132"/>
            <a:ext cx="6447234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7134" y="5076111"/>
            <a:ext cx="24136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Note Time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547134" y="5561528"/>
            <a:ext cx="644723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the exact time of application.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547134" y="6177558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4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34" y="6357104"/>
            <a:ext cx="6447234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547134" y="6604754"/>
            <a:ext cx="24136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Field Removal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7547134" y="7090172"/>
            <a:ext cx="644723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 not remove the tourniquet in the field.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841058"/>
            <a:ext cx="7013615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Tourniquet Myths vs. Reality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5328" y="1818323"/>
            <a:ext cx="7713345" cy="1239322"/>
          </a:xfrm>
          <a:prstGeom prst="roundRect">
            <a:avLst>
              <a:gd name="adj" fmla="val 885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8" y="1818323"/>
            <a:ext cx="91440" cy="12393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1079" y="2045494"/>
            <a:ext cx="35132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Old Belief: Causes Limb Loss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11079" y="2503408"/>
            <a:ext cx="719042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Historically, tourniquets were feared for causing limb damage.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15328" y="3261955"/>
            <a:ext cx="7713345" cy="1239322"/>
          </a:xfrm>
          <a:prstGeom prst="roundRect">
            <a:avLst>
              <a:gd name="adj" fmla="val 885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8" y="3261955"/>
            <a:ext cx="91440" cy="12393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1079" y="3489127"/>
            <a:ext cx="268283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Evidence: Saves Lives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11079" y="3947041"/>
            <a:ext cx="719042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evidence shows tourniquets are crucial for survival.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15328" y="4705588"/>
            <a:ext cx="7713345" cy="1239322"/>
          </a:xfrm>
          <a:prstGeom prst="roundRect">
            <a:avLst>
              <a:gd name="adj" fmla="val 885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8" y="4705588"/>
            <a:ext cx="91440" cy="12393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11079" y="4932759"/>
            <a:ext cx="268283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Rare Complications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011079" y="5390674"/>
            <a:ext cx="719042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Complications are uncommon when applied correctly.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15328" y="6149221"/>
            <a:ext cx="7713345" cy="1239322"/>
          </a:xfrm>
          <a:prstGeom prst="roundRect">
            <a:avLst>
              <a:gd name="adj" fmla="val 885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8" y="6149221"/>
            <a:ext cx="91440" cy="123932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11079" y="6376392"/>
            <a:ext cx="268283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Delay is Dangerous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1011079" y="6834307"/>
            <a:ext cx="719042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Delaying bleeding control poses a greater risk than proper tourniquet use.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771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Traumatic Brain Injury (TBI)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5763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Traumatic Brain Injury (TBI) is a disruption of brain function caused by external trauma, leading to significant disability and death.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55734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3692009"/>
            <a:ext cx="31045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Road Traffic Accidents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644253" y="420016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leading cause of TBI.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01669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44253" y="51513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Falls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1644253" y="5659517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in all age groups.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476048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4253" y="66107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Assaults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644253" y="7118866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Physical violence can result in TBI.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916" y="371594"/>
            <a:ext cx="5686068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Primary vs. Secondary Brain Injury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72916" y="1152882"/>
            <a:ext cx="212848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Primary Injury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72916" y="1554123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Occurs at the moment of impact and is irreversible.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6" y="1922264"/>
            <a:ext cx="6677501" cy="66775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87602" y="1152882"/>
            <a:ext cx="212848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Secondary Injury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87602" y="1554123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Develops after the initial trauma and is often preventable with good care.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87602" y="1891903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Hypoxia (lack of oxygen)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87602" y="2155388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Hypotension (low blood pressure)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87602" y="2418874"/>
            <a:ext cx="667750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Brain swelling</a:t>
            </a:r>
            <a:endParaRPr lang="en-US" sz="10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602" y="2787015"/>
            <a:ext cx="6677501" cy="66775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556379"/>
            <a:ext cx="9422487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Goals of Pre-Hospital TBI Management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1621750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311" y="182344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 Airway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16311" y="2275403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clear breathing passages.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2832021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311" y="303371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Ensure Oxygenation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16311" y="348567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adequate oxygen supply.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1" y="4042291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311" y="424398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Prevent Hypotension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16311" y="469594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stable blood pressure.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41" y="5252561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311" y="5454253"/>
            <a:ext cx="34681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 Cerebral Perfusion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16311" y="590621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sufficient blood flow to the brain.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041" y="6462832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311" y="666452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Rapid Transport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16311" y="7116485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Expedite transfer to a trauma center.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7105174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Airway &amp; Oxygenation in TBI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1777127"/>
            <a:ext cx="6346031" cy="634603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327" y="1886188"/>
            <a:ext cx="102632" cy="102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223" y="1777127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Protect Airway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881223" y="2319338"/>
            <a:ext cx="60381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jaw thrust; avoid head tilt if cervical injury is suspected.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327" y="3167658"/>
            <a:ext cx="102632" cy="1026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81223" y="3058597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 SpO₂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881223" y="3600807"/>
            <a:ext cx="60381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oxygen saturation above 90%.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327" y="4449128"/>
            <a:ext cx="102632" cy="1026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81223" y="4340066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Suction Secretions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881223" y="4882277"/>
            <a:ext cx="60381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any obstructions.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327" y="5730597"/>
            <a:ext cx="102632" cy="1026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81223" y="5621536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Oxygen Therapy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881223" y="6163747"/>
            <a:ext cx="60381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Administer as needed to maintain saturation.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026" y="460415"/>
            <a:ext cx="7281505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Blood Pressure &amp; Neuro Assessment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586026" y="1512094"/>
            <a:ext cx="7971949" cy="1251704"/>
          </a:xfrm>
          <a:prstGeom prst="roundRect">
            <a:avLst>
              <a:gd name="adj" fmla="val 876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6" y="1489234"/>
            <a:ext cx="7971949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38" y="1260991"/>
            <a:ext cx="502325" cy="5023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71571" y="1386602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776287" y="1930718"/>
            <a:ext cx="219777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Avoid Hypotension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76287" y="2305764"/>
            <a:ext cx="75914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adult SBP ≥ 110 mmHg to ensure brain perfusion.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586026" y="3182303"/>
            <a:ext cx="7971949" cy="1251704"/>
          </a:xfrm>
          <a:prstGeom prst="roundRect">
            <a:avLst>
              <a:gd name="adj" fmla="val 876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6" y="3159443"/>
            <a:ext cx="7971949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38" y="2931200"/>
            <a:ext cx="502325" cy="50232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71571" y="3056811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776287" y="3600926"/>
            <a:ext cx="219777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 GCS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76287" y="3975973"/>
            <a:ext cx="75914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assess Glasgow Coma Scale for neurological status.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586026" y="4852511"/>
            <a:ext cx="7971949" cy="1251704"/>
          </a:xfrm>
          <a:prstGeom prst="roundRect">
            <a:avLst>
              <a:gd name="adj" fmla="val 876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6" y="4829651"/>
            <a:ext cx="7971949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38" y="4601408"/>
            <a:ext cx="502325" cy="50232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471571" y="4727019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1"/>
          <p:cNvSpPr/>
          <p:nvPr/>
        </p:nvSpPr>
        <p:spPr>
          <a:xfrm>
            <a:off x="776287" y="5271135"/>
            <a:ext cx="219777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Pupil Check</a:t>
            </a:r>
            <a:endParaRPr lang="en-US" sz="1700" dirty="0"/>
          </a:p>
        </p:txBody>
      </p:sp>
      <p:sp>
        <p:nvSpPr>
          <p:cNvPr id="21" name="Text 12"/>
          <p:cNvSpPr/>
          <p:nvPr/>
        </p:nvSpPr>
        <p:spPr>
          <a:xfrm>
            <a:off x="776287" y="5646182"/>
            <a:ext cx="75914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Observe pupil size and reaction for signs of brain injury.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586026" y="6522720"/>
            <a:ext cx="7971949" cy="1251704"/>
          </a:xfrm>
          <a:prstGeom prst="roundRect">
            <a:avLst>
              <a:gd name="adj" fmla="val 876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6" y="6499860"/>
            <a:ext cx="7971949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38" y="6271617"/>
            <a:ext cx="502325" cy="50232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471571" y="6397228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15"/>
          <p:cNvSpPr/>
          <p:nvPr/>
        </p:nvSpPr>
        <p:spPr>
          <a:xfrm>
            <a:off x="776287" y="6941344"/>
            <a:ext cx="237243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Frequent Reassessment</a:t>
            </a:r>
            <a:endParaRPr lang="en-US" sz="1700" dirty="0"/>
          </a:p>
        </p:txBody>
      </p:sp>
      <p:sp>
        <p:nvSpPr>
          <p:cNvPr id="27" name="Text 16"/>
          <p:cNvSpPr/>
          <p:nvPr/>
        </p:nvSpPr>
        <p:spPr>
          <a:xfrm>
            <a:off x="776287" y="7316391"/>
            <a:ext cx="75914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monitor patient during transport to the hospital.</a:t>
            </a:r>
            <a:endParaRPr lang="en-US" sz="1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252" y="386001"/>
            <a:ext cx="5348883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Summary: Critical Trauma Care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1252" y="1197292"/>
            <a:ext cx="294774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Hemorrhage Control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491252" y="1706047"/>
            <a:ext cx="665273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pressure is the first step.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1252" y="1979652"/>
            <a:ext cx="665273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Tourniquets are life-saving tools.</a:t>
            </a:r>
            <a:endParaRPr lang="en-US" sz="1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2" y="2362081"/>
            <a:ext cx="6652736" cy="66527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4032" y="1197292"/>
            <a:ext cx="294774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TBI Management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494032" y="1706047"/>
            <a:ext cx="665273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 hypoxia and hypotension.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4032" y="1979652"/>
            <a:ext cx="665273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care significantly improves outcomes.</a:t>
            </a:r>
            <a:endParaRPr lang="en-US" sz="11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032" y="2362081"/>
            <a:ext cx="6652736" cy="66527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91252" y="9330571"/>
            <a:ext cx="1364789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Pre-hospital care is absolutely critical for trauma survival, making a profound difference in patient outcomes.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784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8122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Trauma is a leading cause of death worldwide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544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Hemorrhage and TBI are major causes of preventable mortality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966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pre-hospital care saves lives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388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field management before hospital arrival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40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168491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Any Questions?</a:t>
            </a:r>
            <a:endParaRPr lang="en-US" sz="9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6975"/>
            <a:ext cx="71586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 of Presentation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664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347" y="369677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3742730"/>
            <a:ext cx="564249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 hemorrhage control methods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7456884" y="3664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33442" y="369677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8194000" y="3742730"/>
            <a:ext cx="56426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 proper use of direct pressure and tourniquet</a:t>
            </a:r>
            <a:endParaRPr lang="en-US" sz="2300" dirty="0"/>
          </a:p>
        </p:txBody>
      </p:sp>
      <p:sp>
        <p:nvSpPr>
          <p:cNvPr id="9" name="Shape 7"/>
          <p:cNvSpPr/>
          <p:nvPr/>
        </p:nvSpPr>
        <p:spPr>
          <a:xfrm>
            <a:off x="793790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70347" y="4972407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530906" y="5018365"/>
            <a:ext cx="564249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 pre-hospital management of TBI</a:t>
            </a:r>
            <a:endParaRPr lang="en-US" sz="2300" dirty="0"/>
          </a:p>
        </p:txBody>
      </p:sp>
      <p:sp>
        <p:nvSpPr>
          <p:cNvPr id="12" name="Shape 10"/>
          <p:cNvSpPr/>
          <p:nvPr/>
        </p:nvSpPr>
        <p:spPr>
          <a:xfrm>
            <a:off x="7456884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33442" y="4972407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8194000" y="5018365"/>
            <a:ext cx="49731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Highlight evidence-based guidelines</a:t>
            </a:r>
            <a:endParaRPr lang="en-US" sz="2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9459"/>
            <a:ext cx="61989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Hemorrhage: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423880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C113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3767971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70736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Hemorrhage = excessive blood loss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6428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 for 30–40% of trauma deaths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0850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control prevents shock and death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527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External bleeding is often preventable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086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Types of External Hemorrhage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039547"/>
            <a:ext cx="3664744" cy="1385649"/>
          </a:xfrm>
          <a:prstGeom prst="roundRect">
            <a:avLst>
              <a:gd name="adj" fmla="val 1055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3039547"/>
            <a:ext cx="121920" cy="13856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32968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Capillary bleeding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142524" y="3804999"/>
            <a:ext cx="3058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– slow oozing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3039547"/>
            <a:ext cx="3664863" cy="1385649"/>
          </a:xfrm>
          <a:prstGeom prst="roundRect">
            <a:avLst>
              <a:gd name="adj" fmla="val 1055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868" y="3039547"/>
            <a:ext cx="121920" cy="13856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32968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Venous bleeding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034082" y="3804999"/>
            <a:ext cx="30588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– steady dark flow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652010"/>
            <a:ext cx="3664744" cy="1748552"/>
          </a:xfrm>
          <a:prstGeom prst="roundRect">
            <a:avLst>
              <a:gd name="adj" fmla="val 8367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4652010"/>
            <a:ext cx="121920" cy="17485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49093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Arterial bleeding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142524" y="5417463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– bright red, pulsatile (</a:t>
            </a:r>
            <a:r>
              <a:rPr lang="en-US" sz="1750" dirty="0">
                <a:solidFill>
                  <a:srgbClr val="FF90A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dangerous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6557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Extremity bleeding is most common in the field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224" y="512445"/>
            <a:ext cx="6539984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Goals of Hemorrhage Control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52224" y="1403390"/>
            <a:ext cx="7839551" cy="1438870"/>
          </a:xfrm>
          <a:prstGeom prst="roundRect">
            <a:avLst>
              <a:gd name="adj" fmla="val 543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77" y="1597343"/>
            <a:ext cx="558998" cy="55899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887" y="1751052"/>
            <a:ext cx="251460" cy="2514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46177" y="2342674"/>
            <a:ext cx="244578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Stop bleeding rapidly</a:t>
            </a:r>
            <a:endParaRPr lang="en-US" sz="1900" dirty="0"/>
          </a:p>
        </p:txBody>
      </p:sp>
      <p:sp>
        <p:nvSpPr>
          <p:cNvPr id="8" name="Shape 3"/>
          <p:cNvSpPr/>
          <p:nvPr/>
        </p:nvSpPr>
        <p:spPr>
          <a:xfrm>
            <a:off x="652224" y="3028593"/>
            <a:ext cx="7839551" cy="1438870"/>
          </a:xfrm>
          <a:prstGeom prst="roundRect">
            <a:avLst>
              <a:gd name="adj" fmla="val 543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77" y="3222546"/>
            <a:ext cx="558998" cy="558998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887" y="3376255"/>
            <a:ext cx="251460" cy="2514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46177" y="3967877"/>
            <a:ext cx="244578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 circulation</a:t>
            </a:r>
            <a:endParaRPr lang="en-US" sz="1900" dirty="0"/>
          </a:p>
        </p:txBody>
      </p:sp>
      <p:sp>
        <p:nvSpPr>
          <p:cNvPr id="12" name="Shape 5"/>
          <p:cNvSpPr/>
          <p:nvPr/>
        </p:nvSpPr>
        <p:spPr>
          <a:xfrm>
            <a:off x="652224" y="4653796"/>
            <a:ext cx="7839551" cy="1438870"/>
          </a:xfrm>
          <a:prstGeom prst="roundRect">
            <a:avLst>
              <a:gd name="adj" fmla="val 543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177" y="4847749"/>
            <a:ext cx="558998" cy="558998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9887" y="5001458"/>
            <a:ext cx="251460" cy="25146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846177" y="5593080"/>
            <a:ext cx="3052286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Prevent hypovolemic shock</a:t>
            </a:r>
            <a:endParaRPr lang="en-US" sz="1900" dirty="0"/>
          </a:p>
        </p:txBody>
      </p:sp>
      <p:sp>
        <p:nvSpPr>
          <p:cNvPr id="16" name="Shape 7"/>
          <p:cNvSpPr/>
          <p:nvPr/>
        </p:nvSpPr>
        <p:spPr>
          <a:xfrm>
            <a:off x="652224" y="6278999"/>
            <a:ext cx="7839551" cy="1438870"/>
          </a:xfrm>
          <a:prstGeom prst="roundRect">
            <a:avLst>
              <a:gd name="adj" fmla="val 543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177" y="6472952"/>
            <a:ext cx="558998" cy="558998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9887" y="6626662"/>
            <a:ext cx="251460" cy="25146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846177" y="7218283"/>
            <a:ext cx="350210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Allow safe transport to hospital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778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Direct Pressure (Definition)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0964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First-line method of hemorrhage control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145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Firm pressure applied directly to wound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fast, and effective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989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minimal equipment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441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Direct Pressure (Technique)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82309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78135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3524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Expose the wound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4685348" y="282309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48" y="3178135"/>
            <a:ext cx="3664863" cy="304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85348" y="3352443"/>
            <a:ext cx="366486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Apply sterile gauze or clean cloth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793790" y="44934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25722"/>
            <a:ext cx="3664744" cy="304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5022771"/>
            <a:ext cx="366474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Press firmly for 5–15 minutes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4685348" y="44934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48" y="4825722"/>
            <a:ext cx="3664863" cy="304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85348" y="5022771"/>
            <a:ext cx="366486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 not remove dressing repeatedly</a:t>
            </a:r>
            <a:endParaRPr lang="en-US" sz="2300" dirty="0"/>
          </a:p>
        </p:txBody>
      </p:sp>
      <p:sp>
        <p:nvSpPr>
          <p:cNvPr id="16" name="Text 9"/>
          <p:cNvSpPr/>
          <p:nvPr/>
        </p:nvSpPr>
        <p:spPr>
          <a:xfrm>
            <a:off x="793790" y="616374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473428"/>
            <a:ext cx="7556421" cy="3048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693098"/>
            <a:ext cx="48097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Apply pressure bandage if available</a:t>
            </a:r>
            <a:endParaRPr lang="en-US" sz="2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326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 of Direct Pressure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260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fail in severe arterial bleeding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311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 in mass casualty situations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43260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effective in traumatic amputations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51311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continuous manual effort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748</Words>
  <Application>Microsoft Office PowerPoint</Application>
  <PresentationFormat>Custom</PresentationFormat>
  <Paragraphs>176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Petrona Bold</vt:lpstr>
      <vt:lpstr>Calibri</vt:lpstr>
      <vt:lpstr>Petrona Light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hp</cp:lastModifiedBy>
  <cp:revision>3</cp:revision>
  <dcterms:created xsi:type="dcterms:W3CDTF">2026-01-01T09:03:08Z</dcterms:created>
  <dcterms:modified xsi:type="dcterms:W3CDTF">2026-01-01T09:18:07Z</dcterms:modified>
</cp:coreProperties>
</file>